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CB3153-8CCD-4DC3-8CAA-5CA3C3E1581A}">
  <a:tblStyle styleId="{84CB3153-8CCD-4DC3-8CAA-5CA3C3E158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92E3854-31C6-4811-B88A-8491A01298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9c815380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9c815380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c809bf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ac809bf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ac809bf1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ac809bf1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ac809bf1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ac809bf1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ac809bf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ac809bf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ac809bf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ac809bf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ac809bf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ac809bf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ac809bf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ac809bf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09176ef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09176ef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9c81538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9c81538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9c815380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9c815380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9c815380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9c815380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c815380f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c815380f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acb547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acb547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c815380f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c815380f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ac809bf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ac809bf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ac809bf1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ac809bf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93725" y="164025"/>
            <a:ext cx="58230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600" u="sng">
                <a:solidFill>
                  <a:schemeClr val="dk1"/>
                </a:solidFill>
              </a:rPr>
              <a:t>Método de sucesivas divisiones (Decimal a otras bases)</a:t>
            </a:r>
            <a:endParaRPr b="1" i="1"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600" u="sng">
              <a:solidFill>
                <a:schemeClr val="dk1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22425" y="1365000"/>
            <a:ext cx="5577300" cy="314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(Decimal a binario -&gt; base 2)</a:t>
            </a:r>
            <a:endParaRPr b="1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El decimal 23: 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23/2 -&gt; cociente 11, resto 1 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 	11/2 -&gt; cociente 5, resto 1 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	5/2 -&gt; cociente 2, resto 1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		2/2 -&gt; cociente 1 resto 0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Ahora, como primer dígito tomo el último cociente, y luego le adjunto los restos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23(10) = 10111(2)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22425" y="653700"/>
            <a:ext cx="6092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Similar al anterior pero ahora dividimos sucesivamente por la base hasta que nos de resto 0. Primero dividimos el decimal y luego los cocientes.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314825" y="811350"/>
            <a:ext cx="2800200" cy="3723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94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(DECIMAL A HEXADECIMAL)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Mismo procedimiento pero con base 16.</a:t>
            </a:r>
            <a:endParaRPr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El decimal 26:</a:t>
            </a:r>
            <a:endParaRPr b="1"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     26/16 -&gt; cociente 1, resto 10</a:t>
            </a:r>
            <a:endParaRPr b="1"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   	ya no divido mas, ya que 10&lt;16</a:t>
            </a:r>
            <a:endParaRPr b="1"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Como en decimal a binario, tomo el último cociente, y luego le adjunto los restos</a:t>
            </a:r>
            <a:endParaRPr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</a:t>
            </a:r>
            <a:r>
              <a:rPr b="1" lang="en-GB" sz="1300">
                <a:solidFill>
                  <a:schemeClr val="dk1"/>
                </a:solidFill>
              </a:rPr>
              <a:t>26(10) = 1A, (A=10)</a:t>
            </a:r>
            <a:endParaRPr b="1" sz="1300">
              <a:solidFill>
                <a:schemeClr val="dk1"/>
              </a:solidFill>
            </a:endParaRPr>
          </a:p>
          <a:p>
            <a:pPr indent="0" lvl="1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300">
                <a:solidFill>
                  <a:schemeClr val="dk1"/>
                </a:solidFill>
              </a:rPr>
              <a:t>Como sería en octal?</a:t>
            </a:r>
            <a:endParaRPr b="1" i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128875" y="187450"/>
            <a:ext cx="4171200" cy="4370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just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700" u="sng">
                <a:solidFill>
                  <a:schemeClr val="dk1"/>
                </a:solidFill>
              </a:rPr>
              <a:t>En Binarios</a:t>
            </a:r>
            <a:endParaRPr b="1" i="1" sz="1700" u="sng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Suma: La suma entre dos unos da como resultado 0 y se le pasa un uno a la columna izquierda.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11011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+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00101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 = 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100000 (era de 5 bits y ahora es de 6)</a:t>
            </a:r>
            <a:r>
              <a:rPr lang="en-GB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Resta: La resta es como la resta decimal.</a:t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11011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-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00101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=</a:t>
            </a:r>
            <a:endParaRPr b="1" sz="13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10010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5096625" y="1410100"/>
            <a:ext cx="3339300" cy="16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Otra forma</a:t>
            </a:r>
            <a:endParaRPr b="1" i="1" sz="12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También es posible pasar ambos binarios a decimal, efectuar la operación y luego convertir a binario el resultado.</a:t>
            </a:r>
            <a:endParaRPr sz="12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11011=1+2+8+16=27</a:t>
            </a:r>
            <a:endParaRPr b="1" sz="12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00101=1+4=5</a:t>
            </a:r>
            <a:endParaRPr b="1" sz="1200">
              <a:solidFill>
                <a:schemeClr val="dk1"/>
              </a:solidFill>
            </a:endParaRPr>
          </a:p>
          <a:p>
            <a:pPr indent="0" lvl="2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Suma = 32 = 2^5 = 100000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0" y="0"/>
            <a:ext cx="2823600" cy="36789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B6D7A8"/>
                </a:solidFill>
              </a:rPr>
              <a:t>El uso en binario se hace a través de las variables tipo </a:t>
            </a:r>
            <a:r>
              <a:rPr b="1" lang="en-GB">
                <a:solidFill>
                  <a:srgbClr val="B6D7A8"/>
                </a:solidFill>
              </a:rPr>
              <a:t>byte</a:t>
            </a:r>
            <a:r>
              <a:rPr lang="en-GB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B6D7A8"/>
                </a:solidFill>
              </a:rPr>
              <a:t>byte miBinario= B11011011;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B6D7A8"/>
                </a:solidFill>
              </a:rPr>
              <a:t>Para imprimirlo, debemos definir en qué formato queremos mostrarlo, si binario, decimal o hexadecimal.</a:t>
            </a:r>
            <a:endParaRPr>
              <a:solidFill>
                <a:srgbClr val="B6D7A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B6D7A8"/>
                </a:solidFill>
              </a:rPr>
              <a:t>Serial.println(miBinario,BIN)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B6D7A8"/>
                </a:solidFill>
              </a:rPr>
              <a:t>Serial.println(miBinario,DEC) 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B6D7A8"/>
                </a:solidFill>
              </a:rPr>
              <a:t>Serial.println(miBinario,HEX) 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6D7A8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823600" y="0"/>
            <a:ext cx="6268500" cy="513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u="sng">
                <a:solidFill>
                  <a:schemeClr val="dk1"/>
                </a:solidFill>
              </a:rPr>
              <a:t>Funciones importantes de manipulación de bits y bytes. </a:t>
            </a:r>
            <a:endParaRPr b="1" i="1" u="sng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byte lowByte(byte b):</a:t>
            </a:r>
            <a:r>
              <a:rPr lang="en-GB" sz="1300">
                <a:solidFill>
                  <a:schemeClr val="dk1"/>
                </a:solidFill>
              </a:rPr>
              <a:t> devuelve el byte de menor peso (más a la derecha) de una variable de 2 o más bytes. Ejemplo: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    </a:t>
            </a:r>
            <a:r>
              <a:rPr b="1" lang="en-GB" sz="1300">
                <a:solidFill>
                  <a:schemeClr val="dk1"/>
                </a:solidFill>
              </a:rPr>
              <a:t> 	int a =0xab</a:t>
            </a:r>
            <a:r>
              <a:rPr b="1" lang="en-GB" sz="1300">
                <a:solidFill>
                  <a:schemeClr val="dk1"/>
                </a:solidFill>
              </a:rPr>
              <a:t>cd</a:t>
            </a:r>
            <a:r>
              <a:rPr b="1" lang="en-GB" sz="1300">
                <a:solidFill>
                  <a:schemeClr val="dk1"/>
                </a:solidFill>
              </a:rPr>
              <a:t>;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     	byte b = lowByte(a); -&gt; a vale 0xcd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byte highByte(byte b):</a:t>
            </a:r>
            <a:r>
              <a:rPr lang="en-GB" sz="1300">
                <a:solidFill>
                  <a:schemeClr val="dk1"/>
                </a:solidFill>
              </a:rPr>
              <a:t> devuelve el byte de más peso (más a la izquierda)  de una variable de 2 o más bytes. 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int a =0xabcd;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byte b = highByte(a); -&gt; a vale 0xab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bit bitRead(variable,posicion):</a:t>
            </a:r>
            <a:r>
              <a:rPr lang="en-GB" sz="1300">
                <a:solidFill>
                  <a:schemeClr val="dk1"/>
                </a:solidFill>
              </a:rPr>
              <a:t> devuelve un determinado bit de una variable.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void bitWrite(</a:t>
            </a:r>
            <a:r>
              <a:rPr b="1" lang="en-GB" sz="1300">
                <a:solidFill>
                  <a:schemeClr val="dk1"/>
                </a:solidFill>
              </a:rPr>
              <a:t>variable,posicion</a:t>
            </a:r>
            <a:r>
              <a:rPr b="1" lang="en-GB" sz="1300">
                <a:solidFill>
                  <a:schemeClr val="dk1"/>
                </a:solidFill>
              </a:rPr>
              <a:t>):</a:t>
            </a:r>
            <a:r>
              <a:rPr lang="en-GB" sz="1300">
                <a:solidFill>
                  <a:schemeClr val="dk1"/>
                </a:solidFill>
              </a:rPr>
              <a:t> modifica un determinado bit de una variable.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bitSet(</a:t>
            </a:r>
            <a:r>
              <a:rPr b="1" lang="en-GB" sz="1300">
                <a:solidFill>
                  <a:schemeClr val="dk1"/>
                </a:solidFill>
              </a:rPr>
              <a:t>variable,posicion</a:t>
            </a:r>
            <a:r>
              <a:rPr b="1" lang="en-GB" sz="1300">
                <a:solidFill>
                  <a:schemeClr val="dk1"/>
                </a:solidFill>
              </a:rPr>
              <a:t>), bitClear(</a:t>
            </a:r>
            <a:r>
              <a:rPr b="1" lang="en-GB" sz="1300">
                <a:solidFill>
                  <a:schemeClr val="dk1"/>
                </a:solidFill>
              </a:rPr>
              <a:t>variable,posicion</a:t>
            </a:r>
            <a:r>
              <a:rPr b="1" lang="en-GB" sz="1300">
                <a:solidFill>
                  <a:schemeClr val="dk1"/>
                </a:solidFill>
              </a:rPr>
              <a:t>):</a:t>
            </a:r>
            <a:r>
              <a:rPr lang="en-GB" sz="1300">
                <a:solidFill>
                  <a:schemeClr val="dk1"/>
                </a:solidFill>
              </a:rPr>
              <a:t> pone a uno o a cero respectivamente el bit indicado en una variable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bit bit(posicion):</a:t>
            </a:r>
            <a:r>
              <a:rPr lang="en-GB" sz="1300">
                <a:solidFill>
                  <a:schemeClr val="dk1"/>
                </a:solidFill>
              </a:rPr>
              <a:t> devuelve el valor de un bit. El valor es 2 elevado a su posición. El valor de una variable entera positiva se puede considerar como la suma del valor de todos sus bits a 1.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0" y="0"/>
            <a:ext cx="3878100" cy="164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Operador </a:t>
            </a:r>
            <a:r>
              <a:rPr b="1" lang="en-GB">
                <a:solidFill>
                  <a:schemeClr val="dk1"/>
                </a:solidFill>
              </a:rPr>
              <a:t>^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Llamado “xor”, esté operador devuelve 1 solo en caso de que ambos bits comparados sean distintos, caso contrario devuelve 0.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B11100111 ^ B11111111 = B00011000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635600" y="2767500"/>
            <a:ext cx="3508500" cy="2161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Operador </a:t>
            </a:r>
            <a:r>
              <a:rPr b="1" lang="en-GB" sz="1500">
                <a:solidFill>
                  <a:schemeClr val="dk1"/>
                </a:solidFill>
              </a:rPr>
              <a:t>&amp;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Llamado “AND”, compara dos bytes en sus respectivas posiciones y devuelve un nuevo byte donde habrá un 1 si en los dos originales había 1; y 0 en caso contrario.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B11111111 &amp; B10101010 = B10101010</a:t>
            </a:r>
            <a:endParaRPr b="1"/>
          </a:p>
        </p:txBody>
      </p:sp>
      <p:sp>
        <p:nvSpPr>
          <p:cNvPr id="157" name="Google Shape;157;p25"/>
          <p:cNvSpPr txBox="1"/>
          <p:nvPr/>
        </p:nvSpPr>
        <p:spPr>
          <a:xfrm>
            <a:off x="2390100" y="1647900"/>
            <a:ext cx="3245400" cy="2161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Operador </a:t>
            </a:r>
            <a:r>
              <a:rPr b="1" lang="en-GB" sz="1500">
                <a:solidFill>
                  <a:schemeClr val="dk1"/>
                </a:solidFill>
              </a:rPr>
              <a:t>|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Llamado “OR”, compara dos bytes en sus respectivas posiciones y devuelve un nuevo byte donde habrá un 1 si en ALGUNO de los dos originales había 1; y 0 si en ambos hay 0.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B11111110 | B10101010 = B11111110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6490875" y="0"/>
            <a:ext cx="2653200" cy="2767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Operadores </a:t>
            </a:r>
            <a:r>
              <a:rPr b="1" lang="en-GB">
                <a:solidFill>
                  <a:schemeClr val="dk1"/>
                </a:solidFill>
              </a:rPr>
              <a:t>&gt;&gt;</a:t>
            </a:r>
            <a:r>
              <a:rPr lang="en-GB">
                <a:solidFill>
                  <a:schemeClr val="dk1"/>
                </a:solidFill>
              </a:rPr>
              <a:t> y </a:t>
            </a:r>
            <a:r>
              <a:rPr b="1" lang="en-GB">
                <a:solidFill>
                  <a:schemeClr val="dk1"/>
                </a:solidFill>
              </a:rPr>
              <a:t>&lt;&lt;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Llamados “bitshift right” y “bitshift left”, mueven los bits existentes la cantidad de lugares indicados hacia la derecha o izquierda respectivamente.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B00000011 &lt;&lt; 2 = B00001100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B00000100 &gt;&gt; 1 = B00000010</a:t>
            </a:r>
            <a:endParaRPr b="1" sz="2400"/>
          </a:p>
        </p:txBody>
      </p:sp>
      <p:sp>
        <p:nvSpPr>
          <p:cNvPr id="159" name="Google Shape;159;p25"/>
          <p:cNvSpPr txBox="1"/>
          <p:nvPr/>
        </p:nvSpPr>
        <p:spPr>
          <a:xfrm>
            <a:off x="0" y="2354675"/>
            <a:ext cx="2390100" cy="1913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Operador </a:t>
            </a:r>
            <a:r>
              <a:rPr b="1" lang="en-GB" sz="1500">
                <a:solidFill>
                  <a:schemeClr val="dk1"/>
                </a:solidFill>
              </a:rPr>
              <a:t>~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Llamado “not”, este es el operador negación, con lo cual los 1 se convierten en 0 y visceversa.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~B00000000 = B11111111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0" y="0"/>
            <a:ext cx="4480800" cy="400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Las palabras reservadas que necesitamos son: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PORTx</a:t>
            </a:r>
            <a:r>
              <a:rPr lang="en-GB">
                <a:solidFill>
                  <a:schemeClr val="dk1"/>
                </a:solidFill>
              </a:rPr>
              <a:t>: representa el valor del pin, independientemente de que sean salidas o entradas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PINx</a:t>
            </a:r>
            <a:r>
              <a:rPr lang="en-GB">
                <a:solidFill>
                  <a:schemeClr val="dk1"/>
                </a:solidFill>
              </a:rPr>
              <a:t>: representa el valor leído por los pines del puerto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DDRx</a:t>
            </a:r>
            <a:r>
              <a:rPr lang="en-GB">
                <a:solidFill>
                  <a:schemeClr val="dk1"/>
                </a:solidFill>
              </a:rPr>
              <a:t>: cada bit del registro indica si el pin al que representa es entrada o salida. Un valor 1 representa una salida y 0 una entrada.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Generalmente, los pines individuales de cada puerto se nombran como PB0,PB1,etc.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Los tres puertos que existen son: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PORTD representa los pines digitales de 0 a 7, PORTB 8-13, PORTC a los analógicos aunque pueden ser usados como digitales.</a:t>
            </a:r>
            <a:endParaRPr b="1" sz="1600"/>
          </a:p>
        </p:txBody>
      </p:sp>
      <p:sp>
        <p:nvSpPr>
          <p:cNvPr id="165" name="Google Shape;165;p26"/>
          <p:cNvSpPr txBox="1"/>
          <p:nvPr/>
        </p:nvSpPr>
        <p:spPr>
          <a:xfrm>
            <a:off x="4572000" y="1785525"/>
            <a:ext cx="4480800" cy="1185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 DDRB = 0xFF;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usamos el puerto B, y lo inicializamos con todos los pines como salidas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ya que F significa 1111 en lenguaje binario FF seria 11111111, es decir, todo salida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572000" y="371125"/>
            <a:ext cx="4480800" cy="3849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PORTB = B000011;//prendo solo las ultimas dos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572000" y="1078325"/>
            <a:ext cx="4480800" cy="3849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</a:rPr>
              <a:t>PORTB = B000000;//apago todo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887100" y="4113000"/>
            <a:ext cx="2706600" cy="895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2CC"/>
              </a:buClr>
              <a:buSzPts val="1100"/>
              <a:buChar char="●"/>
            </a:pPr>
            <a:r>
              <a:rPr lang="en-GB">
                <a:solidFill>
                  <a:srgbClr val="FFF2CC"/>
                </a:solidFill>
              </a:rPr>
              <a:t>B (digital pin 8 to 13)</a:t>
            </a:r>
            <a:endParaRPr>
              <a:solidFill>
                <a:srgbClr val="FFF2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100"/>
              <a:buChar char="●"/>
            </a:pPr>
            <a:r>
              <a:rPr lang="en-GB">
                <a:solidFill>
                  <a:srgbClr val="FFF2CC"/>
                </a:solidFill>
              </a:rPr>
              <a:t>C (analog input pins)</a:t>
            </a:r>
            <a:endParaRPr>
              <a:solidFill>
                <a:srgbClr val="FFF2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100"/>
              <a:buChar char="●"/>
            </a:pPr>
            <a:r>
              <a:rPr lang="en-GB">
                <a:solidFill>
                  <a:srgbClr val="FFF2CC"/>
                </a:solidFill>
              </a:rPr>
              <a:t>D (digital pins 0 to 7)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6478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426475" y="724125"/>
            <a:ext cx="5717400" cy="1123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En particular nosotros vamos a usar el circuito integrado</a:t>
            </a:r>
            <a:r>
              <a:rPr lang="en-GB" sz="1000">
                <a:solidFill>
                  <a:srgbClr val="FFFFFF"/>
                </a:solidFill>
              </a:rPr>
              <a:t> </a:t>
            </a:r>
            <a:r>
              <a:rPr b="1" lang="en-GB" sz="1900">
                <a:solidFill>
                  <a:srgbClr val="FFFFFF"/>
                </a:solidFill>
              </a:rPr>
              <a:t>74HC595. </a:t>
            </a:r>
            <a:r>
              <a:rPr lang="en-GB">
                <a:solidFill>
                  <a:srgbClr val="FFFFFF"/>
                </a:solidFill>
              </a:rPr>
              <a:t>Este circuito nos permite usar 3 pines para controlar 8 usando la misma </a:t>
            </a:r>
            <a:r>
              <a:rPr lang="en-GB">
                <a:solidFill>
                  <a:srgbClr val="FFFFFF"/>
                </a:solidFill>
              </a:rPr>
              <a:t>lógica</a:t>
            </a:r>
            <a:r>
              <a:rPr lang="en-GB">
                <a:solidFill>
                  <a:srgbClr val="FFFFFF"/>
                </a:solidFill>
              </a:rPr>
              <a:t> que usamos para puertos. El procedimiento que vamos a hacer se llama shift Out o parallel output shifting. 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75" name="Google Shape;175;p27"/>
          <p:cNvGraphicFramePr/>
          <p:nvPr/>
        </p:nvGraphicFramePr>
        <p:xfrm>
          <a:off x="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{292E3854-31C6-4811-B88A-8491A012986D}</a:tableStyleId>
              </a:tblPr>
              <a:tblGrid>
                <a:gridCol w="1747500"/>
                <a:gridCol w="1747500"/>
                <a:gridCol w="27261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PINES 1-7, 15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Q0 hasta Q7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Salidas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8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GND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Tierra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9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Q7"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Salida Serial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10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MR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Master Reclear, activado con low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11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SH_CP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Shift register clock pin (CLOCKPIN)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12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ST_CP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Storage register clock pin (LATCHPIN)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13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OE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Output enable, activado con low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14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DS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Serial data input  (DATAPIN)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PIN 16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Vcc 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5V</a:t>
                      </a:r>
                      <a:endParaRPr sz="1200"/>
                    </a:p>
                  </a:txBody>
                  <a:tcPr marT="50800" marB="50800" marR="50800" marL="508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100" y="2571750"/>
            <a:ext cx="29229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8" y="247644"/>
            <a:ext cx="173355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659600" y="239850"/>
            <a:ext cx="586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general, los pines son tal cual lo muestra la imagen, pero para estar seguro podemos buscar el datasheet correspondiente y verificar.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display puede ser 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ánodo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cátodo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esto significa que el com puede ser VCC o GND respectivamente y por ende los otros pines 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serán</a:t>
            </a:r>
            <a:r>
              <a:rPr b="1" lang="en-GB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GND o VCC.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3" name="Google Shape;183;p28"/>
          <p:cNvSpPr txBox="1"/>
          <p:nvPr/>
        </p:nvSpPr>
        <p:spPr>
          <a:xfrm>
            <a:off x="369550" y="2905675"/>
            <a:ext cx="8570100" cy="1877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este caso tenemos uno tipo </a:t>
            </a:r>
            <a:r>
              <a:rPr b="1"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cátodo</a:t>
            </a:r>
            <a:r>
              <a:rPr b="1"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es decir que todas las entradas son vcc y el com es gnd. 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hacemos entonces para mostrar un 1 por ejemplo. 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Bueno, para hacer eso, tenemos que </a:t>
            </a:r>
            <a:r>
              <a:rPr b="1" lang="en-GB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apagar todos los leds excepto el b y el c.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269450" y="1570000"/>
            <a:ext cx="2448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Unirse a la conversación en el foro bajo la consigna: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lt1"/>
                </a:solidFill>
              </a:rPr>
              <a:t>¿Que utilidad crees que le podes dar a los binarios en el proyecto de base de control?</a:t>
            </a:r>
            <a:endParaRPr b="1" i="1" sz="16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1241525" y="532075"/>
            <a:ext cx="0" cy="44847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28025" y="2761775"/>
            <a:ext cx="8842800" cy="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7"/>
          <p:cNvSpPr/>
          <p:nvPr/>
        </p:nvSpPr>
        <p:spPr>
          <a:xfrm>
            <a:off x="1520250" y="672491"/>
            <a:ext cx="5775350" cy="2697375"/>
          </a:xfrm>
          <a:custGeom>
            <a:rect b="b" l="l" r="r" t="t"/>
            <a:pathLst>
              <a:path extrusionOk="0" h="107895" w="231014">
                <a:moveTo>
                  <a:pt x="0" y="107895"/>
                </a:moveTo>
                <a:cubicBezTo>
                  <a:pt x="5236" y="95226"/>
                  <a:pt x="13513" y="32559"/>
                  <a:pt x="31418" y="31883"/>
                </a:cubicBezTo>
                <a:cubicBezTo>
                  <a:pt x="49323" y="31207"/>
                  <a:pt x="86908" y="103841"/>
                  <a:pt x="107431" y="103841"/>
                </a:cubicBezTo>
                <a:cubicBezTo>
                  <a:pt x="127954" y="103841"/>
                  <a:pt x="139525" y="37964"/>
                  <a:pt x="154558" y="31883"/>
                </a:cubicBezTo>
                <a:cubicBezTo>
                  <a:pt x="169592" y="25802"/>
                  <a:pt x="185386" y="71578"/>
                  <a:pt x="197632" y="67355"/>
                </a:cubicBezTo>
                <a:cubicBezTo>
                  <a:pt x="209879" y="63132"/>
                  <a:pt x="222716" y="17525"/>
                  <a:pt x="228037" y="6545"/>
                </a:cubicBezTo>
                <a:cubicBezTo>
                  <a:pt x="233358" y="-4434"/>
                  <a:pt x="229304" y="2323"/>
                  <a:pt x="229557" y="1478"/>
                </a:cubicBezTo>
              </a:path>
            </a:pathLst>
          </a:cu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7"/>
          <p:cNvSpPr txBox="1"/>
          <p:nvPr/>
        </p:nvSpPr>
        <p:spPr>
          <a:xfrm>
            <a:off x="7297175" y="2926475"/>
            <a:ext cx="1672200" cy="4002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Tiempo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228025" y="418425"/>
            <a:ext cx="899400" cy="4002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Amplitud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1520250" y="3690675"/>
            <a:ext cx="75504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 funciones analogicas de mayor relevancia son: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analogRead(int pin) -&gt; Devuelve el valor analogico </a:t>
            </a:r>
            <a:r>
              <a:rPr lang="en-GB"/>
              <a:t>leído</a:t>
            </a:r>
            <a:r>
              <a:rPr lang="en-GB"/>
              <a:t> en el 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analogWrite(int pin, int valorEspectro) -&gt; Configura un valor de 0 a 255 en el 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analogReference(int type) -&gt; Configura la referencia de voltaje (255 equivale a cuanto)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3013050" y="0"/>
            <a:ext cx="297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 u="sng">
                <a:solidFill>
                  <a:srgbClr val="FF9900"/>
                </a:solidFill>
              </a:rPr>
              <a:t>Ley de Ohm</a:t>
            </a:r>
            <a:endParaRPr b="1" i="1" sz="2000" u="sng">
              <a:solidFill>
                <a:srgbClr val="FF9900"/>
              </a:solidFill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632725" y="492600"/>
            <a:ext cx="104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I = V / R</a:t>
            </a:r>
            <a:endParaRPr b="1" i="1" sz="1600"/>
          </a:p>
        </p:txBody>
      </p:sp>
      <p:sp>
        <p:nvSpPr>
          <p:cNvPr id="86" name="Google Shape;86;p18"/>
          <p:cNvSpPr txBox="1"/>
          <p:nvPr/>
        </p:nvSpPr>
        <p:spPr>
          <a:xfrm>
            <a:off x="3935500" y="625575"/>
            <a:ext cx="104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I * R= V</a:t>
            </a:r>
            <a:endParaRPr b="1" i="1" sz="1600"/>
          </a:p>
        </p:txBody>
      </p:sp>
      <p:sp>
        <p:nvSpPr>
          <p:cNvPr id="87" name="Google Shape;87;p18"/>
          <p:cNvSpPr txBox="1"/>
          <p:nvPr/>
        </p:nvSpPr>
        <p:spPr>
          <a:xfrm>
            <a:off x="6238275" y="492600"/>
            <a:ext cx="104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/>
              <a:t>R = V / I</a:t>
            </a:r>
            <a:endParaRPr b="1" i="1" sz="1600"/>
          </a:p>
        </p:txBody>
      </p:sp>
      <p:cxnSp>
        <p:nvCxnSpPr>
          <p:cNvPr id="88" name="Google Shape;88;p18"/>
          <p:cNvCxnSpPr>
            <a:stCxn id="85" idx="2"/>
            <a:endCxn id="89" idx="0"/>
          </p:cNvCxnSpPr>
          <p:nvPr/>
        </p:nvCxnSpPr>
        <p:spPr>
          <a:xfrm flipH="1">
            <a:off x="1501325" y="923700"/>
            <a:ext cx="651600" cy="2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106150" y="1148500"/>
            <a:ext cx="279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La intensidad es directamente proporcional al voltaje e inversamente proporcional a la resistencia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060400" y="1256200"/>
            <a:ext cx="279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En serie, la intensidad se mantiene y el voltaje es el que cambia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91" name="Google Shape;91;p18"/>
          <p:cNvCxnSpPr>
            <a:stCxn id="86" idx="2"/>
            <a:endCxn id="90" idx="0"/>
          </p:cNvCxnSpPr>
          <p:nvPr/>
        </p:nvCxnSpPr>
        <p:spPr>
          <a:xfrm>
            <a:off x="4455700" y="1056675"/>
            <a:ext cx="0" cy="19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8"/>
          <p:cNvSpPr txBox="1"/>
          <p:nvPr/>
        </p:nvSpPr>
        <p:spPr>
          <a:xfrm>
            <a:off x="6099350" y="1256200"/>
            <a:ext cx="279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9900"/>
                </a:solidFill>
              </a:rPr>
              <a:t>En paralelo, el voltaje se mantiene igual y la intensidad varia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93" name="Google Shape;93;p18"/>
          <p:cNvCxnSpPr>
            <a:stCxn id="87" idx="2"/>
            <a:endCxn id="92" idx="0"/>
          </p:cNvCxnSpPr>
          <p:nvPr/>
        </p:nvCxnSpPr>
        <p:spPr>
          <a:xfrm>
            <a:off x="6758475" y="923700"/>
            <a:ext cx="7362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5" y="2195300"/>
            <a:ext cx="4345325" cy="294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95300"/>
            <a:ext cx="4537550" cy="29482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9"/>
          <p:cNvCxnSpPr/>
          <p:nvPr/>
        </p:nvCxnSpPr>
        <p:spPr>
          <a:xfrm>
            <a:off x="2584425" y="354725"/>
            <a:ext cx="12600" cy="40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215375" y="2787125"/>
            <a:ext cx="869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9"/>
          <p:cNvCxnSpPr/>
          <p:nvPr/>
        </p:nvCxnSpPr>
        <p:spPr>
          <a:xfrm rot="10800000">
            <a:off x="3420550" y="2166425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3420700" y="2166350"/>
            <a:ext cx="7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/>
          <p:nvPr/>
        </p:nvCxnSpPr>
        <p:spPr>
          <a:xfrm rot="10800000">
            <a:off x="4168000" y="2166425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9"/>
          <p:cNvCxnSpPr/>
          <p:nvPr/>
        </p:nvCxnSpPr>
        <p:spPr>
          <a:xfrm rot="10800000">
            <a:off x="4991675" y="2166463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/>
          <p:nvPr/>
        </p:nvCxnSpPr>
        <p:spPr>
          <a:xfrm rot="10800000">
            <a:off x="4991825" y="2166388"/>
            <a:ext cx="7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5739125" y="2166463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9"/>
          <p:cNvCxnSpPr/>
          <p:nvPr/>
        </p:nvCxnSpPr>
        <p:spPr>
          <a:xfrm rot="10800000">
            <a:off x="6562800" y="2166463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rot="10800000">
            <a:off x="6562950" y="2166388"/>
            <a:ext cx="7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 rot="10800000">
            <a:off x="7310250" y="2166463"/>
            <a:ext cx="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2584425" y="1966300"/>
            <a:ext cx="4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584425" y="2787125"/>
            <a:ext cx="4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955950" y="2939150"/>
            <a:ext cx="10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Tiempo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20775" y="240700"/>
            <a:ext cx="17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Señal Binaria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765075" y="3386050"/>
            <a:ext cx="62799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 funciones digitales de mayor relevancia son: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digitalRead(int pin) -&gt; devuelve el valor binario de estado del 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digitalWrite(int pin, int estado) -&gt; escribe en un pin un estado binario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pinMode(int pin, int mode) -&gt; le da un modo (salida - entrada) a un pin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{84CB3153-8CCD-4DC3-8CAA-5CA3C3E1581A}</a:tableStyleId>
              </a:tblPr>
              <a:tblGrid>
                <a:gridCol w="1910725"/>
                <a:gridCol w="1911350"/>
                <a:gridCol w="1911350"/>
              </a:tblGrid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Binario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Decimal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Hexadecimal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B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1100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1" name="Google Shape;121;p20"/>
          <p:cNvSpPr txBox="1"/>
          <p:nvPr/>
        </p:nvSpPr>
        <p:spPr>
          <a:xfrm>
            <a:off x="5886250" y="1711750"/>
            <a:ext cx="3000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970"/>
              </a:spcBef>
              <a:spcAft>
                <a:spcPts val="1000"/>
              </a:spcAft>
              <a:buNone/>
            </a:pPr>
            <a:r>
              <a:rPr lang="en-GB" u="sng"/>
              <a:t>Tabla de valores en los sistemas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0" y="0"/>
            <a:ext cx="602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sng"/>
              <a:t>Método</a:t>
            </a:r>
            <a:r>
              <a:rPr b="1" i="1" lang="en-GB" sz="1600" u="sng"/>
              <a:t> de sumatoria de productos (BINARIO A DECIMAL)</a:t>
            </a:r>
            <a:endParaRPr b="1" i="1" sz="1600" u="sng"/>
          </a:p>
        </p:txBody>
      </p:sp>
      <p:sp>
        <p:nvSpPr>
          <p:cNvPr id="127" name="Google Shape;127;p21"/>
          <p:cNvSpPr txBox="1"/>
          <p:nvPr/>
        </p:nvSpPr>
        <p:spPr>
          <a:xfrm>
            <a:off x="105475" y="431100"/>
            <a:ext cx="47451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Multiplicamos los elementos del binario por 2 elevado a su posición. Tener en cuenta que la primer posición en programación no es el 1, sino el 0. Se comienza siempre de derecha hacia la izquierda.</a:t>
            </a:r>
            <a:endParaRPr sz="1500"/>
          </a:p>
        </p:txBody>
      </p:sp>
      <p:sp>
        <p:nvSpPr>
          <p:cNvPr id="128" name="Google Shape;128;p21"/>
          <p:cNvSpPr txBox="1"/>
          <p:nvPr/>
        </p:nvSpPr>
        <p:spPr>
          <a:xfrm>
            <a:off x="222600" y="1488000"/>
            <a:ext cx="5694300" cy="1134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94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Enteros: 1011 = </a:t>
            </a:r>
            <a:endParaRPr b="1" sz="1500">
              <a:solidFill>
                <a:schemeClr val="dk1"/>
              </a:solidFill>
            </a:endParaRPr>
          </a:p>
          <a:p>
            <a:pPr indent="457200" lvl="0" marL="13716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1 * (2^0) + 1 *( 2^1) + 0 * (2^2) + 1 * (2^3)</a:t>
            </a:r>
            <a:endParaRPr b="1" sz="1500">
              <a:solidFill>
                <a:schemeClr val="dk1"/>
              </a:solidFill>
            </a:endParaRPr>
          </a:p>
          <a:p>
            <a:pPr indent="0" lvl="0" marL="9144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        = 11</a:t>
            </a:r>
            <a:endParaRPr b="1" sz="1700"/>
          </a:p>
        </p:txBody>
      </p:sp>
      <p:sp>
        <p:nvSpPr>
          <p:cNvPr id="129" name="Google Shape;129;p21"/>
          <p:cNvSpPr txBox="1"/>
          <p:nvPr/>
        </p:nvSpPr>
        <p:spPr>
          <a:xfrm>
            <a:off x="222600" y="2952650"/>
            <a:ext cx="5694300" cy="1134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94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Fracciones: 0,101=</a:t>
            </a:r>
            <a:endParaRPr b="1" sz="1500">
              <a:solidFill>
                <a:schemeClr val="dk1"/>
              </a:solidFill>
            </a:endParaRPr>
          </a:p>
          <a:p>
            <a:pPr indent="457200" lvl="0" marL="13716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1 *  2^-3 + 0 * 2^-2 + 1 * 2^-1 + 0 * 2^0 </a:t>
            </a:r>
            <a:endParaRPr b="1" sz="1500">
              <a:solidFill>
                <a:schemeClr val="dk1"/>
              </a:solidFill>
            </a:endParaRPr>
          </a:p>
          <a:p>
            <a:pPr indent="0" lvl="0" marL="13716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     = 5/8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139400" y="579900"/>
            <a:ext cx="2800200" cy="3119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94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(HEXADECIMAL A DECIMAL)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Para calcular su valor en decimal. Ahora haremos su valor multiplicado por 16^n (n siendo la posición del elemento). Es decir, mismo procedimiento pero con base 16 en vez de 2.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4D2 =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2* 16^0 + 13 * 16^1+ 4 * 16^2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       =1234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300">
                <a:solidFill>
                  <a:schemeClr val="dk1"/>
                </a:solidFill>
              </a:rPr>
              <a:t>Como </a:t>
            </a:r>
            <a:r>
              <a:rPr b="1" i="1" lang="en-GB" sz="1300">
                <a:solidFill>
                  <a:schemeClr val="dk1"/>
                </a:solidFill>
              </a:rPr>
              <a:t>sería</a:t>
            </a:r>
            <a:r>
              <a:rPr b="1" i="1" lang="en-GB" sz="1300">
                <a:solidFill>
                  <a:schemeClr val="dk1"/>
                </a:solidFill>
              </a:rPr>
              <a:t> con octal?</a:t>
            </a:r>
            <a:endParaRPr b="1" i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